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1" r:id="rId3"/>
    <p:sldId id="265" r:id="rId4"/>
    <p:sldId id="268" r:id="rId5"/>
    <p:sldId id="260" r:id="rId6"/>
    <p:sldId id="266" r:id="rId7"/>
    <p:sldId id="272" r:id="rId8"/>
    <p:sldId id="273" r:id="rId9"/>
    <p:sldId id="274" r:id="rId10"/>
    <p:sldId id="259" r:id="rId11"/>
    <p:sldId id="262" r:id="rId12"/>
    <p:sldId id="261" r:id="rId13"/>
    <p:sldId id="269" r:id="rId14"/>
    <p:sldId id="26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05" autoAdjust="0"/>
  </p:normalViewPr>
  <p:slideViewPr>
    <p:cSldViewPr>
      <p:cViewPr>
        <p:scale>
          <a:sx n="100" d="100"/>
          <a:sy n="100" d="100"/>
        </p:scale>
        <p:origin x="-1944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4AB98-5674-4539-BC98-B7D4483896A2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AFCD4-8683-4F31-9A80-FE3E9E1818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1204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AFCD4-8683-4F31-9A80-FE3E9E18187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95926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s43.radikal.ru/i099/1306/7f/1863f3e653ec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8DFCC-B104-43CC-84B0-2DFD8F81AB33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5C4A-CFA1-48A5-A64E-9BBC6453773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4" name="Picture 2" descr="http://www.picshare.ru/uploads/140715/U58bIM0g3k.png"/>
          <p:cNvPicPr>
            <a:picLocks noChangeAspect="1" noChangeArrowheads="1"/>
          </p:cNvPicPr>
          <p:nvPr userDrawn="1"/>
        </p:nvPicPr>
        <p:blipFill>
          <a:blip r:embed="rId3" cstate="print"/>
          <a:srcRect t="72805" r="15873"/>
          <a:stretch>
            <a:fillRect/>
          </a:stretch>
        </p:blipFill>
        <p:spPr bwMode="auto">
          <a:xfrm>
            <a:off x="0" y="4509120"/>
            <a:ext cx="4227747" cy="1728192"/>
          </a:xfrm>
          <a:prstGeom prst="rect">
            <a:avLst/>
          </a:prstGeom>
          <a:noFill/>
        </p:spPr>
      </p:pic>
      <p:pic>
        <p:nvPicPr>
          <p:cNvPr id="10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7377728">
            <a:off x="140034" y="3929074"/>
            <a:ext cx="1008112" cy="1008112"/>
          </a:xfrm>
          <a:prstGeom prst="rect">
            <a:avLst/>
          </a:prstGeom>
          <a:noFill/>
        </p:spPr>
      </p:pic>
      <p:pic>
        <p:nvPicPr>
          <p:cNvPr id="16" name="Picture 2" descr="http://img-fotki.yandex.ru/get/6723/16969765.1fc/0_8c9a9_93de2f9b_orig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0"/>
            <a:ext cx="2937140" cy="6858000"/>
          </a:xfrm>
          <a:prstGeom prst="rect">
            <a:avLst/>
          </a:prstGeom>
          <a:noFill/>
        </p:spPr>
      </p:pic>
      <p:pic>
        <p:nvPicPr>
          <p:cNvPr id="15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63665">
            <a:off x="1931121" y="3884465"/>
            <a:ext cx="1008112" cy="1008112"/>
          </a:xfrm>
          <a:prstGeom prst="rect">
            <a:avLst/>
          </a:prstGeom>
          <a:noFill/>
        </p:spPr>
      </p:pic>
      <p:pic>
        <p:nvPicPr>
          <p:cNvPr id="13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9571294">
            <a:off x="560921" y="165383"/>
            <a:ext cx="853956" cy="853956"/>
          </a:xfrm>
          <a:prstGeom prst="rect">
            <a:avLst/>
          </a:prstGeom>
          <a:noFill/>
        </p:spPr>
      </p:pic>
      <p:pic>
        <p:nvPicPr>
          <p:cNvPr id="12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488942">
            <a:off x="2535920" y="124160"/>
            <a:ext cx="758544" cy="758544"/>
          </a:xfrm>
          <a:prstGeom prst="rect">
            <a:avLst/>
          </a:prstGeom>
          <a:noFill/>
        </p:spPr>
      </p:pic>
      <p:pic>
        <p:nvPicPr>
          <p:cNvPr id="17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547664" y="692696"/>
            <a:ext cx="628434" cy="576064"/>
          </a:xfrm>
          <a:prstGeom prst="rect">
            <a:avLst/>
          </a:prstGeom>
          <a:noFill/>
        </p:spPr>
      </p:pic>
      <p:pic>
        <p:nvPicPr>
          <p:cNvPr id="18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4067944" y="5661248"/>
            <a:ext cx="628434" cy="576064"/>
          </a:xfrm>
          <a:prstGeom prst="rect">
            <a:avLst/>
          </a:prstGeom>
          <a:noFill/>
        </p:spPr>
      </p:pic>
      <p:pic>
        <p:nvPicPr>
          <p:cNvPr id="19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4860032" y="4653136"/>
            <a:ext cx="628434" cy="576064"/>
          </a:xfrm>
          <a:prstGeom prst="rect">
            <a:avLst/>
          </a:prstGeom>
          <a:noFill/>
        </p:spPr>
      </p:pic>
      <p:pic>
        <p:nvPicPr>
          <p:cNvPr id="20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79512" y="1772816"/>
            <a:ext cx="628434" cy="576064"/>
          </a:xfrm>
          <a:prstGeom prst="rect">
            <a:avLst/>
          </a:prstGeom>
          <a:noFill/>
        </p:spPr>
      </p:pic>
      <p:pic>
        <p:nvPicPr>
          <p:cNvPr id="21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187624" y="2564904"/>
            <a:ext cx="628434" cy="576064"/>
          </a:xfrm>
          <a:prstGeom prst="rect">
            <a:avLst/>
          </a:prstGeom>
          <a:noFill/>
        </p:spPr>
      </p:pic>
      <p:pic>
        <p:nvPicPr>
          <p:cNvPr id="22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1187624" y="4797152"/>
            <a:ext cx="392771" cy="360040"/>
          </a:xfrm>
          <a:prstGeom prst="rect">
            <a:avLst/>
          </a:prstGeom>
          <a:noFill/>
        </p:spPr>
      </p:pic>
      <p:pic>
        <p:nvPicPr>
          <p:cNvPr id="23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1259632" y="1412776"/>
            <a:ext cx="392771" cy="360040"/>
          </a:xfrm>
          <a:prstGeom prst="rect">
            <a:avLst/>
          </a:prstGeom>
          <a:noFill/>
        </p:spPr>
      </p:pic>
      <p:pic>
        <p:nvPicPr>
          <p:cNvPr id="24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1403648" y="4293096"/>
            <a:ext cx="392771" cy="360040"/>
          </a:xfrm>
          <a:prstGeom prst="rect">
            <a:avLst/>
          </a:prstGeom>
          <a:noFill/>
        </p:spPr>
      </p:pic>
      <p:pic>
        <p:nvPicPr>
          <p:cNvPr id="25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3059832" y="188640"/>
            <a:ext cx="392771" cy="360040"/>
          </a:xfrm>
          <a:prstGeom prst="rect">
            <a:avLst/>
          </a:prstGeom>
          <a:noFill/>
        </p:spPr>
      </p:pic>
      <p:pic>
        <p:nvPicPr>
          <p:cNvPr id="26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8" cstate="print"/>
          <a:srcRect l="37799" t="8753" r="44057" b="64986"/>
          <a:stretch>
            <a:fillRect/>
          </a:stretch>
        </p:blipFill>
        <p:spPr bwMode="auto">
          <a:xfrm>
            <a:off x="2339752" y="836712"/>
            <a:ext cx="235663" cy="216024"/>
          </a:xfrm>
          <a:prstGeom prst="rect">
            <a:avLst/>
          </a:prstGeom>
          <a:noFill/>
        </p:spPr>
      </p:pic>
      <p:pic>
        <p:nvPicPr>
          <p:cNvPr id="27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251520" y="1196752"/>
            <a:ext cx="392771" cy="360040"/>
          </a:xfrm>
          <a:prstGeom prst="rect">
            <a:avLst/>
          </a:prstGeom>
          <a:noFill/>
        </p:spPr>
      </p:pic>
      <p:pic>
        <p:nvPicPr>
          <p:cNvPr id="28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9" cstate="print"/>
          <a:srcRect l="37799" t="8753" r="44057" b="64986"/>
          <a:stretch>
            <a:fillRect/>
          </a:stretch>
        </p:blipFill>
        <p:spPr bwMode="auto">
          <a:xfrm>
            <a:off x="323528" y="4077072"/>
            <a:ext cx="207640" cy="190336"/>
          </a:xfrm>
          <a:prstGeom prst="rect">
            <a:avLst/>
          </a:prstGeom>
          <a:noFill/>
        </p:spPr>
      </p:pic>
      <p:pic>
        <p:nvPicPr>
          <p:cNvPr id="29" name="Picture 2" descr="07.pn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3928" y="5301208"/>
            <a:ext cx="326587" cy="32005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8DFCC-B104-43CC-84B0-2DFD8F81AB33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5C4A-CFA1-48A5-A64E-9BBC6453773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2" descr="http://www.picshare.ru/uploads/140715/U58bIM0g3k.png"/>
          <p:cNvPicPr>
            <a:picLocks noChangeAspect="1" noChangeArrowheads="1"/>
          </p:cNvPicPr>
          <p:nvPr userDrawn="1"/>
        </p:nvPicPr>
        <p:blipFill>
          <a:blip r:embed="rId2" cstate="print"/>
          <a:srcRect t="72805" r="15873"/>
          <a:stretch>
            <a:fillRect/>
          </a:stretch>
        </p:blipFill>
        <p:spPr bwMode="auto">
          <a:xfrm>
            <a:off x="2483768" y="2204864"/>
            <a:ext cx="6458766" cy="264017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endParaRPr lang="ru-RU"/>
          </a:p>
        </p:txBody>
      </p:sp>
      <p:pic>
        <p:nvPicPr>
          <p:cNvPr id="8194" name="Picture 2" descr="http://s019.radikal.ru/i639/1306/65/cbd5deb0b914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60187" cy="6858000"/>
          </a:xfrm>
          <a:prstGeom prst="rect">
            <a:avLst/>
          </a:prstGeom>
          <a:noFill/>
        </p:spPr>
      </p:pic>
      <p:pic>
        <p:nvPicPr>
          <p:cNvPr id="7170" name="Picture 2" descr="07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149080"/>
            <a:ext cx="326587" cy="320055"/>
          </a:xfrm>
          <a:prstGeom prst="rect">
            <a:avLst/>
          </a:prstGeom>
          <a:noFill/>
        </p:spPr>
      </p:pic>
      <p:pic>
        <p:nvPicPr>
          <p:cNvPr id="14" name="Picture 2" descr="http://img-fotki.yandex.ru/get/6723/16969765.1fc/0_8c9a9_93de2f9b_orig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932623" cy="6858000"/>
          </a:xfrm>
          <a:prstGeom prst="rect">
            <a:avLst/>
          </a:prstGeom>
          <a:noFill/>
        </p:spPr>
      </p:pic>
      <p:pic>
        <p:nvPicPr>
          <p:cNvPr id="15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251520" y="260648"/>
            <a:ext cx="628434" cy="576064"/>
          </a:xfrm>
          <a:prstGeom prst="rect">
            <a:avLst/>
          </a:prstGeom>
          <a:noFill/>
        </p:spPr>
      </p:pic>
      <p:pic>
        <p:nvPicPr>
          <p:cNvPr id="16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259632" y="2132856"/>
            <a:ext cx="628434" cy="576064"/>
          </a:xfrm>
          <a:prstGeom prst="rect">
            <a:avLst/>
          </a:prstGeom>
          <a:noFill/>
        </p:spPr>
      </p:pic>
      <p:pic>
        <p:nvPicPr>
          <p:cNvPr id="17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043608" y="4941168"/>
            <a:ext cx="628434" cy="576064"/>
          </a:xfrm>
          <a:prstGeom prst="rect">
            <a:avLst/>
          </a:prstGeom>
          <a:noFill/>
        </p:spPr>
      </p:pic>
      <p:pic>
        <p:nvPicPr>
          <p:cNvPr id="18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0" y="6281936"/>
            <a:ext cx="628434" cy="576064"/>
          </a:xfrm>
          <a:prstGeom prst="rect">
            <a:avLst/>
          </a:prstGeom>
          <a:noFill/>
        </p:spPr>
      </p:pic>
      <p:pic>
        <p:nvPicPr>
          <p:cNvPr id="19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1547664" y="3861048"/>
            <a:ext cx="360040" cy="330036"/>
          </a:xfrm>
          <a:prstGeom prst="rect">
            <a:avLst/>
          </a:prstGeom>
          <a:noFill/>
        </p:spPr>
      </p:pic>
      <p:pic>
        <p:nvPicPr>
          <p:cNvPr id="20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827584" y="1556792"/>
            <a:ext cx="360040" cy="330036"/>
          </a:xfrm>
          <a:prstGeom prst="rect">
            <a:avLst/>
          </a:prstGeom>
          <a:noFill/>
        </p:spPr>
      </p:pic>
      <p:pic>
        <p:nvPicPr>
          <p:cNvPr id="21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251520" y="5805264"/>
            <a:ext cx="360040" cy="330036"/>
          </a:xfrm>
          <a:prstGeom prst="rect">
            <a:avLst/>
          </a:prstGeom>
          <a:noFill/>
        </p:spPr>
      </p:pic>
      <p:pic>
        <p:nvPicPr>
          <p:cNvPr id="13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 rot="17668445">
            <a:off x="382425" y="1759706"/>
            <a:ext cx="1010134" cy="1010134"/>
          </a:xfrm>
          <a:prstGeom prst="rect">
            <a:avLst/>
          </a:prstGeom>
          <a:noFill/>
        </p:spPr>
      </p:pic>
      <p:pic>
        <p:nvPicPr>
          <p:cNvPr id="12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 rot="163665">
            <a:off x="1283049" y="5036593"/>
            <a:ext cx="1008112" cy="10081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8DFCC-B104-43CC-84B0-2DFD8F81AB33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15C4A-CFA1-48A5-A64E-9BBC6453773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ransition spd="slow" advClick="0" advTm="12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irgdp6@mail.ru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SaSHa\Desktop\Ярмарка вакансий 2018\Новая папка (2)\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357166"/>
            <a:ext cx="5094898" cy="374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6148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4437112"/>
            <a:ext cx="1368152" cy="1739176"/>
          </a:xfrm>
          <a:prstGeom prst="rect">
            <a:avLst/>
          </a:prstGeom>
          <a:noFill/>
        </p:spPr>
      </p:pic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0298" y="5369772"/>
            <a:ext cx="6536198" cy="1299588"/>
          </a:xfrm>
        </p:spPr>
        <p:txBody>
          <a:bodyPr>
            <a:normAutofit/>
          </a:bodyPr>
          <a:lstStyle/>
          <a:p>
            <a:pPr algn="r">
              <a:spcAft>
                <a:spcPts val="1088"/>
              </a:spcAft>
            </a:pP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1088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Главный  врач    ГУКАЛОВА  ЛЮДМИЛА  АНАТОЛЬЕВНА</a:t>
            </a:r>
            <a:endParaRPr lang="ru-RU" sz="1400" dirty="0"/>
          </a:p>
        </p:txBody>
      </p:sp>
      <p:sp>
        <p:nvSpPr>
          <p:cNvPr id="13" name="Заголовок 1"/>
          <p:cNvSpPr>
            <a:spLocks noGrp="1"/>
          </p:cNvSpPr>
          <p:nvPr>
            <p:ph type="ctrTitle"/>
          </p:nvPr>
        </p:nvSpPr>
        <p:spPr>
          <a:xfrm>
            <a:off x="1928794" y="3143248"/>
            <a:ext cx="7072362" cy="2926678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Областное  Государственное  Бюджетное  Учреждение  Здравоохранения  </a:t>
            </a:r>
            <a:r>
              <a:rPr lang="en-US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“</a:t>
            </a:r>
            <a:r>
              <a:rPr lang="ru-RU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Иркутская  Городская  Детская  поликлиника  №  6</a:t>
            </a:r>
            <a:r>
              <a:rPr lang="en-US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”</a:t>
            </a:r>
            <a:endParaRPr lang="ru-RU" sz="30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0"/>
            <a:ext cx="5066614" cy="263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43608" y="214290"/>
            <a:ext cx="7632848" cy="1000132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u="sng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Меры социальной поддержки</a:t>
            </a:r>
            <a:endParaRPr lang="ru-RU" sz="28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1214422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2976" y="1305342"/>
            <a:ext cx="785818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600" dirty="0" smtClean="0">
                <a:solidFill>
                  <a:srgbClr val="002060"/>
                </a:solidFill>
              </a:rPr>
              <a:t>Выплата материальной помощи (</a:t>
            </a:r>
            <a:r>
              <a:rPr lang="ru-RU" sz="2600" u="sng" dirty="0" smtClean="0">
                <a:solidFill>
                  <a:srgbClr val="002060"/>
                </a:solidFill>
              </a:rPr>
              <a:t>подъемные</a:t>
            </a:r>
            <a:r>
              <a:rPr lang="ru-RU" sz="2600" dirty="0" smtClean="0">
                <a:solidFill>
                  <a:srgbClr val="002060"/>
                </a:solidFill>
              </a:rPr>
              <a:t>)  для врачей – 100 тысяч рублей;  для средних медицинских сотрудников – 50 тысяч рублей.</a:t>
            </a:r>
          </a:p>
          <a:p>
            <a:pPr>
              <a:buFont typeface="Wingdings" pitchFamily="2" charset="2"/>
              <a:buChar char="Ø"/>
            </a:pPr>
            <a:r>
              <a:rPr lang="ru-RU" sz="2600" u="sng" dirty="0" smtClean="0">
                <a:solidFill>
                  <a:srgbClr val="002060"/>
                </a:solidFill>
              </a:rPr>
              <a:t>Частичная компенсация расходов, связанных с арендой</a:t>
            </a:r>
            <a:r>
              <a:rPr lang="ru-RU" sz="2600" dirty="0" smtClean="0">
                <a:solidFill>
                  <a:srgbClr val="002060"/>
                </a:solidFill>
              </a:rPr>
              <a:t> жилья в размере  до 5 тыс. рублей для молодых медицинских специалистов (лиц, не достигших возраста 30 лет и закончивших медицинское образовательное учреждение не позднее 3-х лет)</a:t>
            </a:r>
          </a:p>
          <a:p>
            <a:pPr>
              <a:buFont typeface="Wingdings" pitchFamily="2" charset="2"/>
              <a:buChar char="Ø"/>
            </a:pPr>
            <a:r>
              <a:rPr lang="ru-RU" sz="2600" u="sng" dirty="0" smtClean="0">
                <a:solidFill>
                  <a:srgbClr val="002060"/>
                </a:solidFill>
              </a:rPr>
              <a:t>Льготное ипотечное кредитование </a:t>
            </a:r>
            <a:r>
              <a:rPr lang="ru-RU" sz="2600" dirty="0" smtClean="0">
                <a:solidFill>
                  <a:srgbClr val="002060"/>
                </a:solidFill>
              </a:rPr>
              <a:t>при покупке «первичного» жилья с процентной ставкой 5,5 – 5,75% (ООО «ДОМ.РФ» при поддержке «</a:t>
            </a:r>
            <a:r>
              <a:rPr lang="ru-RU" sz="2600" dirty="0" err="1" smtClean="0">
                <a:solidFill>
                  <a:srgbClr val="002060"/>
                </a:solidFill>
              </a:rPr>
              <a:t>ПримСоцБанк</a:t>
            </a:r>
            <a:r>
              <a:rPr lang="ru-RU" sz="2600" dirty="0" smtClean="0">
                <a:solidFill>
                  <a:srgbClr val="002060"/>
                </a:solidFill>
              </a:rPr>
              <a:t>»)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571612"/>
            <a:ext cx="84296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endParaRPr lang="ru-RU" sz="2000" b="1" dirty="0" smtClean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214290"/>
            <a:ext cx="4392488" cy="857256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u="sng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Вакансии</a:t>
            </a:r>
            <a:endParaRPr lang="ru-RU" sz="28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1214422"/>
            <a:ext cx="735809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ВРАЧ-ПЕДИАТР В ОТДЕЛЕНИЕ ОРГАНИЗАЦИИ МЕДИЦИНСКОЙ ПОМОЩИ ДЕТЯМ И ПОДРОСТКАМ ОБРАЗОВАТЕЛЬНЫХ УЧРЕЖДЕНИЙ   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ВРАЧ-ПЕДИАТР УЧАСТКОВЫЙ  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 ВРАЧ-НЕВРОЛОГ  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ВРАЧ-ОТОЛАРИНГОЛОГ 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ВРАЧ-АЛЛЕРГОЛОГ</a:t>
            </a:r>
          </a:p>
          <a:p>
            <a:pPr>
              <a:buFont typeface="Wingdings" pitchFamily="2" charset="2"/>
              <a:buChar char="Ø"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ВРАЧ-СТАТИСТИК</a:t>
            </a:r>
          </a:p>
          <a:p>
            <a:pPr>
              <a:buFont typeface="Wingdings" pitchFamily="2" charset="2"/>
              <a:buChar char="Ø"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ФЕЛЬДШЕР В ОТДЕЛЕНИЕ ОРГАНИЗАЦИИ МЕДИЦИНСКОЙ ПОМОЩИ ДЕТЯМ И ПОДРОСТКАМ ОБРАЗОВАТЕЛЬНЫХ УЧРЕЖДЕНИЙ</a:t>
            </a:r>
          </a:p>
          <a:p>
            <a:pPr>
              <a:buFont typeface="Wingdings" pitchFamily="2" charset="2"/>
              <a:buChar char="Ø"/>
            </a:pP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 Полная информация размещена на сайте  ОГБУЗ  «ИГДП№6»: </a:t>
            </a:r>
            <a:r>
              <a:rPr lang="en-US" b="1" dirty="0" smtClean="0">
                <a:solidFill>
                  <a:srgbClr val="002060"/>
                </a:solidFill>
              </a:rPr>
              <a:t>irgdp6.ru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b="1" dirty="0" smtClean="0">
                <a:solidFill>
                  <a:srgbClr val="002060"/>
                </a:solidFill>
              </a:rPr>
              <a:t>Сведения о медицинской организации» – «Вакансии»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7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1003_151200_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357298"/>
            <a:ext cx="3890712" cy="3214686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isometricOffAxis1Righ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3" name="Рисунок 2" descr="20171003_1512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143248"/>
            <a:ext cx="4143372" cy="3406750"/>
          </a:xfrm>
          <a:prstGeom prst="rect">
            <a:avLst/>
          </a:prstGeom>
          <a:effectLst>
            <a:softEdge rad="127000"/>
          </a:effectLst>
          <a:scene3d>
            <a:camera prst="isometricOffAxis1Right"/>
            <a:lightRig rig="threePt" dir="t"/>
          </a:scene3d>
        </p:spPr>
      </p:pic>
      <p:pic>
        <p:nvPicPr>
          <p:cNvPr id="5" name="Рисунок 4" descr="логотип синий на печать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0"/>
            <a:ext cx="4046583" cy="2750953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46" y="1142984"/>
            <a:ext cx="5315807" cy="543483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14480" y="714356"/>
            <a:ext cx="8208912" cy="3168352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  <a:scene3d>
              <a:camera prst="isometricLeftDown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ТЫ СЧАСТЛИВ ЗАВТРА, </a:t>
            </a:r>
          </a:p>
          <a:p>
            <a:r>
              <a:rPr lang="ru-RU" sz="36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ЗАБОТЯСЬ О ЗДОРОВЬЕ ДЕТЕЙ СЕГОДНЯ! </a:t>
            </a:r>
            <a:endParaRPr lang="ru-RU" sz="36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642974180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143116"/>
            <a:ext cx="6858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4000" b="1" dirty="0" smtClean="0">
                <a:solidFill>
                  <a:srgbClr val="002060"/>
                </a:solidFill>
              </a:rPr>
              <a:t>Адрес: ул. Академическая, д. 60, г. Иркутск, Иркутская область</a:t>
            </a:r>
          </a:p>
          <a:p>
            <a:pPr>
              <a:buFont typeface="Wingdings" pitchFamily="2" charset="2"/>
              <a:buChar char="ü"/>
            </a:pPr>
            <a:r>
              <a:rPr lang="ru-RU" sz="4000" b="1" dirty="0" smtClean="0">
                <a:solidFill>
                  <a:srgbClr val="002060"/>
                </a:solidFill>
              </a:rPr>
              <a:t>Телефоны: (3952) 487-461 специалист отдела кадров</a:t>
            </a:r>
          </a:p>
          <a:p>
            <a:pPr>
              <a:buFont typeface="Wingdings" pitchFamily="2" charset="2"/>
              <a:buChar char="ü"/>
            </a:pPr>
            <a:r>
              <a:rPr lang="ru-RU" sz="4000" b="1" dirty="0" smtClean="0">
                <a:solidFill>
                  <a:srgbClr val="002060"/>
                </a:solidFill>
              </a:rPr>
              <a:t>(3952)706-213 главный врач</a:t>
            </a:r>
          </a:p>
          <a:p>
            <a:pPr>
              <a:buFont typeface="Wingdings" pitchFamily="2" charset="2"/>
              <a:buChar char="ü"/>
            </a:pPr>
            <a:r>
              <a:rPr lang="ru-RU" sz="4000" b="1" dirty="0" err="1" smtClean="0">
                <a:solidFill>
                  <a:srgbClr val="002060"/>
                </a:solidFill>
              </a:rPr>
              <a:t>E-mail</a:t>
            </a:r>
            <a:r>
              <a:rPr lang="ru-RU" sz="4000" b="1" dirty="0" smtClean="0">
                <a:solidFill>
                  <a:srgbClr val="002060"/>
                </a:solidFill>
              </a:rPr>
              <a:t>:  </a:t>
            </a:r>
            <a:r>
              <a:rPr lang="ru-RU" sz="4000" b="1" dirty="0" smtClean="0">
                <a:solidFill>
                  <a:srgbClr val="002060"/>
                </a:solidFill>
                <a:hlinkClick r:id="rId3"/>
              </a:rPr>
              <a:t>irgdp6@mail.ru</a:t>
            </a:r>
            <a:endParaRPr lang="ru-RU" sz="4000" b="1" dirty="0" smtClean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500042"/>
            <a:ext cx="6488984" cy="1056750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u="sng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Контактная информация</a:t>
            </a:r>
            <a:endParaRPr lang="ru-RU" sz="36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714356"/>
            <a:ext cx="77153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Поликлиника введена</a:t>
            </a:r>
          </a:p>
          <a:p>
            <a:r>
              <a:rPr lang="ru-RU" sz="3200" b="1" dirty="0" smtClean="0">
                <a:solidFill>
                  <a:schemeClr val="tx2"/>
                </a:solidFill>
              </a:rPr>
              <a:t> в эксплуатацию в 2007 году</a:t>
            </a:r>
          </a:p>
          <a:p>
            <a:r>
              <a:rPr lang="ru-RU" sz="3200" dirty="0" smtClean="0">
                <a:solidFill>
                  <a:schemeClr val="tx2"/>
                </a:solidFill>
              </a:rPr>
              <a:t>Обслуживает </a:t>
            </a:r>
            <a:r>
              <a:rPr lang="ru-RU" sz="3200" b="1" dirty="0" smtClean="0">
                <a:solidFill>
                  <a:schemeClr val="tx2"/>
                </a:solidFill>
              </a:rPr>
              <a:t>18 500 </a:t>
            </a:r>
            <a:r>
              <a:rPr lang="ru-RU" sz="3200" dirty="0" smtClean="0">
                <a:solidFill>
                  <a:schemeClr val="tx2"/>
                </a:solidFill>
              </a:rPr>
              <a:t>детей и рассчитана на </a:t>
            </a:r>
            <a:r>
              <a:rPr lang="ru-RU" sz="3200" b="1" dirty="0" smtClean="0">
                <a:solidFill>
                  <a:schemeClr val="tx2"/>
                </a:solidFill>
              </a:rPr>
              <a:t>300</a:t>
            </a:r>
            <a:r>
              <a:rPr lang="ru-RU" sz="3200" dirty="0" smtClean="0">
                <a:solidFill>
                  <a:schemeClr val="tx2"/>
                </a:solidFill>
              </a:rPr>
              <a:t> посещений в смену.</a:t>
            </a:r>
          </a:p>
          <a:p>
            <a:r>
              <a:rPr lang="ru-RU" sz="3200" b="1" dirty="0" smtClean="0">
                <a:solidFill>
                  <a:schemeClr val="tx2"/>
                </a:solidFill>
              </a:rPr>
              <a:t>На территории обслуживания и методического руководства находится:</a:t>
            </a:r>
            <a:endParaRPr lang="ru-RU" sz="3200" dirty="0" smtClean="0">
              <a:solidFill>
                <a:schemeClr val="tx2"/>
              </a:solidFill>
            </a:endParaRPr>
          </a:p>
          <a:p>
            <a:r>
              <a:rPr lang="ru-RU" sz="3200" dirty="0" smtClean="0">
                <a:solidFill>
                  <a:schemeClr val="tx2"/>
                </a:solidFill>
              </a:rPr>
              <a:t>16 детских дошкольных учреждений;</a:t>
            </a:r>
          </a:p>
          <a:p>
            <a:r>
              <a:rPr lang="ru-RU" sz="3200" dirty="0" smtClean="0">
                <a:solidFill>
                  <a:schemeClr val="tx2"/>
                </a:solidFill>
              </a:rPr>
              <a:t>7 общеобразовательных школ;</a:t>
            </a:r>
          </a:p>
          <a:p>
            <a:r>
              <a:rPr lang="ru-RU" sz="3200" dirty="0" smtClean="0">
                <a:solidFill>
                  <a:schemeClr val="tx2"/>
                </a:solidFill>
              </a:rPr>
              <a:t>3 учреждения социального обслуживания детей.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5066614" cy="263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Новая папка\DSCN456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068"/>
          <a:stretch/>
        </p:blipFill>
        <p:spPr bwMode="auto">
          <a:xfrm>
            <a:off x="4355976" y="2204864"/>
            <a:ext cx="4536504" cy="470040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16632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В структуре поликлиники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: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5786" y="785794"/>
            <a:ext cx="7164796" cy="2741374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 </a:t>
            </a: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Отделения педиатрической помощи</a:t>
            </a: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1" name="Picture 3" descr="C:\Users\1\Desktop\Новая папка\DSCN45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0968"/>
            <a:ext cx="3312368" cy="32505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741561521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660" y="3683601"/>
            <a:ext cx="4332172" cy="324036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1\Desktop\Новая папка\DSCN45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6269">
            <a:off x="99653" y="1605870"/>
            <a:ext cx="4104456" cy="362814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404664"/>
            <a:ext cx="7798267" cy="1224136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II</a:t>
            </a: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Отделение узкоспециализированной помощи</a:t>
            </a:r>
            <a:endParaRPr lang="ru-RU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9" name="Picture 3" descr="C:\Users\1\Desktop\Новая папка\DSCN45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6792"/>
            <a:ext cx="3648479" cy="354340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738991419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2000240"/>
            <a:ext cx="3941699" cy="30957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 descr="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96552" y="-356701"/>
            <a:ext cx="3888432" cy="4145741"/>
          </a:xfrm>
          <a:prstGeom prst="rect">
            <a:avLst/>
          </a:prstGeom>
          <a:effectLst>
            <a:softEdge rad="317500"/>
          </a:effectLst>
          <a:scene3d>
            <a:camera prst="isometricRightUp"/>
            <a:lightRig rig="threePt" dir="t"/>
          </a:scene3d>
        </p:spPr>
      </p:pic>
      <p:pic>
        <p:nvPicPr>
          <p:cNvPr id="4" name="Рисунок 3" descr="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2857496"/>
            <a:ext cx="4445686" cy="4340833"/>
          </a:xfrm>
          <a:prstGeom prst="rect">
            <a:avLst/>
          </a:prstGeom>
          <a:effectLst>
            <a:softEdge rad="635000"/>
          </a:effectLst>
          <a:scene3d>
            <a:camera prst="isometricLeftDown"/>
            <a:lightRig rig="threePt" dir="t"/>
          </a:scene3d>
        </p:spPr>
      </p:pic>
      <p:sp>
        <p:nvSpPr>
          <p:cNvPr id="2" name="Прямоугольник 1"/>
          <p:cNvSpPr/>
          <p:nvPr/>
        </p:nvSpPr>
        <p:spPr>
          <a:xfrm>
            <a:off x="3635896" y="1628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dirty="0">
              <a:solidFill>
                <a:schemeClr val="accent3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8" name="Рисунок 7" descr="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571536" y="3292505"/>
            <a:ext cx="4398757" cy="3565495"/>
          </a:xfrm>
          <a:prstGeom prst="rect">
            <a:avLst/>
          </a:prstGeom>
          <a:effectLst>
            <a:softEdge rad="317500"/>
          </a:effectLst>
          <a:scene3d>
            <a:camera prst="isometricRightUp"/>
            <a:lightRig rig="threePt" dir="t"/>
          </a:scene3d>
        </p:spPr>
      </p:pic>
      <p:pic>
        <p:nvPicPr>
          <p:cNvPr id="6" name="Рисунок 5" descr="2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52120" y="-1"/>
            <a:ext cx="3491880" cy="3292505"/>
          </a:xfrm>
          <a:prstGeom prst="rect">
            <a:avLst/>
          </a:prstGeom>
          <a:effectLst>
            <a:softEdge rad="317500"/>
          </a:effectLst>
          <a:scene3d>
            <a:camera prst="perspectiveContrastingLeftFacing"/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1586802" y="332656"/>
            <a:ext cx="6621094" cy="936104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III</a:t>
            </a: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Отделение восстановительного лечения</a:t>
            </a:r>
            <a:endParaRPr lang="ru-RU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1\Desktop\CAM003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664" y="1285860"/>
            <a:ext cx="4416336" cy="544522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4350" y="260648"/>
            <a:ext cx="8324917" cy="2096782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r>
              <a:rPr lang="en-US" b="1" spc="50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</a:t>
            </a: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Отделение организации медицинской помощи детям и подросткам</a:t>
            </a:r>
          </a:p>
          <a:p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В образовательных учреждениях</a:t>
            </a:r>
            <a:endParaRPr lang="ru-RU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4" y="2428868"/>
            <a:ext cx="2460625" cy="3115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869583767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Server\Desktop\документы\ГОТОВО и ОТПРАВЛЕНО\Ярмарка вакансий 2018\Новая папка (2)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214422"/>
            <a:ext cx="3252790" cy="23967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94350" y="260648"/>
            <a:ext cx="8324917" cy="1739592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</a:t>
            </a: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Центр здоровья</a:t>
            </a:r>
            <a:endParaRPr lang="ru-RU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 descr="C:\Users\SaSHaServer\Desktop\документы\ГОТОВО и ОТПРАВЛЕНО\Ярмарка вакансий 2018\Новая папка (2)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857628"/>
            <a:ext cx="3219450" cy="2543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9" name="Picture 5" descr="C:\Users\SaSHaServer\Desktop\документы\ГОТОВО и ОТПРАВЛЕНО\Ярмарка вакансий 2018\Фото для ярмарки\20171003_101757_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373600" y="-13030200"/>
            <a:ext cx="5852160" cy="4389120"/>
          </a:xfrm>
          <a:prstGeom prst="rect">
            <a:avLst/>
          </a:prstGeom>
          <a:noFill/>
        </p:spPr>
      </p:pic>
      <p:pic>
        <p:nvPicPr>
          <p:cNvPr id="1030" name="Picture 6" descr="C:\Users\SaSHaServer\Desktop\документы\ГОТОВО и ОТПРАВЛЕНО\Ярмарка вакансий 2018\Фото для ярмарки\20171003_101757_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0359862" y="-12430236"/>
            <a:ext cx="4800000" cy="3600000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2071678"/>
            <a:ext cx="3704657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SHaServer\Desktop\документы\ГОТОВО и ОТПРАВЛЕНО\Ярмарка вакансий 2018\Новая папка (2)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643050"/>
            <a:ext cx="3400959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C:\Users\SaSHaServer\Desktop\документы\ГОТОВО и ОТПРАВЛЕНО\Ярмарка вакансий 2018\Новая папка (2)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1928802"/>
            <a:ext cx="3427285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94350" y="260648"/>
            <a:ext cx="8324917" cy="1953906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</a:t>
            </a: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Дневной  стационар</a:t>
            </a:r>
            <a:endParaRPr lang="ru-RU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3" name="Picture 5" descr="C:\Users\SaSHaServer\Desktop\документы\ГОТОВО и ОТПРАВЛЕНО\Ярмарка вакансий 2018\Новая папка (2)\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4071942"/>
            <a:ext cx="3464631" cy="2586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SaSHaServer\Desktop\документы\ГОТОВО и ОТПРАВЛЕНО\Ярмарка вакансий 2018\Новая папка (2)\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2733675" cy="2181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 decel="100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60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60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aSHaServer\Desktop\документы\ГОТОВО и ОТПРАВЛЕНО\Ярмарка вакансий 2018\Новая папка (2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5270292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94350" y="260648"/>
            <a:ext cx="8324917" cy="1525278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VII</a:t>
            </a:r>
            <a:r>
              <a:rPr lang="ru-RU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Консультативно-диагностическое  отделение</a:t>
            </a:r>
            <a:endParaRPr lang="ru-RU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C:\Users\SaSHaServer\Desktop\документы\ГОТОВО и ОТПРАВЛЕНО\Ярмарка вакансий 2018\Новая папка (2)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429000"/>
            <a:ext cx="4286280" cy="29844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7|2.7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|1.4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9|1|1|1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6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1|1.6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2406</TotalTime>
  <Words>258</Words>
  <Application>Microsoft Office PowerPoint</Application>
  <PresentationFormat>Экран (4:3)</PresentationFormat>
  <Paragraphs>50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Областное  Государственное  Бюджетное  Учреждение  Здравоохранения  “Иркутская  Городская  Детская  поликлиника  №  6”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Пользователь Windows</cp:lastModifiedBy>
  <cp:revision>221</cp:revision>
  <dcterms:created xsi:type="dcterms:W3CDTF">2014-07-24T11:59:25Z</dcterms:created>
  <dcterms:modified xsi:type="dcterms:W3CDTF">2019-04-24T07:09:21Z</dcterms:modified>
</cp:coreProperties>
</file>